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0"/>
  </p:notesMasterIdLst>
  <p:handoutMasterIdLst>
    <p:handoutMasterId r:id="rId11"/>
  </p:handout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F5922-9648-4249-95D8-E2A0157DF891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C2258-F351-4F42-9C17-10F113AEF8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570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2" descr="post-279854-129828837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0937" y="-428625"/>
            <a:ext cx="1643062" cy="164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2" descr="post-279854-129828837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14312"/>
            <a:ext cx="2357437" cy="207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 descr="97e6b01896c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60000">
            <a:off x="-628650" y="-349250"/>
            <a:ext cx="3330575" cy="268128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1423194" y="520348"/>
            <a:ext cx="6339254" cy="740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Консультация</a:t>
            </a:r>
            <a:r>
              <a:rPr lang="en-US" sz="2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педагогов</a:t>
            </a:r>
            <a:r>
              <a:rPr lang="en-US" sz="2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тему</a:t>
            </a:r>
            <a:r>
              <a:rPr lang="en-US" sz="2800" b="1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1345132" y="1331449"/>
            <a:ext cx="6495377" cy="284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4000"/>
              <a:buFont typeface="Arial"/>
              <a:buNone/>
            </a:pPr>
            <a:r>
              <a:rPr lang="en-US" sz="3500" b="1" i="0" u="none" strike="noStrike" cap="none" dirty="0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«Методы и </a:t>
            </a:r>
            <a:r>
              <a:rPr lang="en-US" sz="3500" b="1" i="0" u="none" strike="noStrike" cap="none" dirty="0" err="1" smtClean="0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при</a:t>
            </a:r>
            <a:r>
              <a:rPr lang="ru-RU" sz="3500" b="1" i="0" u="none" strike="noStrike" cap="none" dirty="0" smtClean="0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ё</a:t>
            </a:r>
            <a:r>
              <a:rPr lang="en-US" sz="3500" b="1" i="0" u="none" strike="noStrike" cap="none" dirty="0" err="1" smtClean="0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мы</a:t>
            </a:r>
            <a:r>
              <a:rPr lang="ru-RU" sz="3500" b="1" dirty="0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ru-RU" sz="3500" b="1" i="0" u="none" strike="noStrike" cap="none" dirty="0" smtClean="0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повышающие речевую активность</a:t>
            </a:r>
            <a:r>
              <a:rPr lang="en-US" sz="3500" b="1" i="0" u="none" strike="noStrike" cap="none" dirty="0" smtClean="0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en-US" sz="3500" b="1" i="0" u="none" strike="noStrike" cap="none" dirty="0" err="1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детей</a:t>
            </a:r>
            <a:r>
              <a:rPr lang="en-US" sz="3500" b="1" i="0" u="none" strike="noStrike" cap="none" dirty="0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en-US" sz="3500" b="1" i="0" u="none" strike="noStrike" cap="none" dirty="0" err="1" smtClean="0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дошкольного</a:t>
            </a:r>
            <a:r>
              <a:rPr lang="en-US" sz="3500" b="1" i="0" u="none" strike="noStrike" cap="none" dirty="0" smtClean="0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r>
              <a:rPr lang="en-US" sz="3500" b="1" i="0" u="none" strike="noStrike" cap="none" dirty="0" err="1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возраста</a:t>
            </a:r>
            <a:r>
              <a:rPr lang="en-US" sz="3500" b="1" i="0" u="none" strike="noStrike" cap="none" dirty="0">
                <a:solidFill>
                  <a:srgbClr val="008000"/>
                </a:solidFill>
                <a:latin typeface="Corsiva"/>
                <a:ea typeface="Corsiva"/>
                <a:cs typeface="Corsiva"/>
                <a:sym typeface="Corsiva"/>
              </a:rPr>
              <a:t>»</a:t>
            </a:r>
            <a:endParaRPr sz="3500" dirty="0">
              <a:solidFill>
                <a:srgbClr val="008000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742290" y="4455013"/>
            <a:ext cx="4121638" cy="525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ru-RU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- логопед</a:t>
            </a:r>
            <a:r>
              <a:rPr lang="en-US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ru-RU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Моисеева Т</a:t>
            </a:r>
            <a:r>
              <a:rPr lang="en-US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-RU" sz="20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1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7" b="17529"/>
          <a:stretch/>
        </p:blipFill>
        <p:spPr>
          <a:xfrm flipH="1">
            <a:off x="694590" y="3500450"/>
            <a:ext cx="4721471" cy="3014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2"/>
          <a:stretch/>
        </p:blipFill>
        <p:spPr>
          <a:xfrm>
            <a:off x="5929632" y="5108331"/>
            <a:ext cx="3117954" cy="1828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2"/>
          <a:stretch/>
        </p:blipFill>
        <p:spPr>
          <a:xfrm flipH="1">
            <a:off x="4592820" y="5108331"/>
            <a:ext cx="3117954" cy="182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/>
        </p:nvSpPr>
        <p:spPr>
          <a:xfrm>
            <a:off x="980206" y="427210"/>
            <a:ext cx="7666037" cy="602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3175" indent="270510" algn="just"/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 речевого развития детей дошкольного возраста всегда была и остаётся в зоне особого внимания педагогов. Это объясняется в первую очередь тем, что речь независимо от содержания входит в практически любую деятельность человека на протяжении всей его жизни. Отсюда вытекает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определённый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речевой федеральный государственный образовательный стандарт касательно дошкольного образования, который регламентирует развитие речи детей в дошкольных образовательных учреждениях. То есть на развитие речи выделена целая образовательная область,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этом свободная для творческой инициативы воспитателей.</a:t>
            </a:r>
            <a:endParaRPr lang="ru-RU" sz="15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175" indent="270510" algn="just"/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Проводя работу с детьми, педагог должен ориентироваться на главные задачи развития речевой активности, указанные в ФГОС ДО. К этим задачам прежде всего относятся овладение речью как средством общения и культуры (способность правильно применять речь при общении и усвоении новых знаний), обогащение активного словаря (развитие словарного запаса детей), развитие связной, грамматически правильной диалогической и монологической речи (умение говорить связно, интонационно правильно), развитие речевого творчества (составление связных небольших простых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рассказов),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также знакомство с книжной культурой, детской литературой, понимание на слух текстов и др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3175" lvl="0" indent="270510" algn="just"/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из основных механизмов овладения детьми родным языком является подражание. </a:t>
            </a:r>
            <a:endParaRPr lang="ru-RU" sz="15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" lvl="0" indent="270510" algn="just"/>
            <a:r>
              <a:rPr lang="ru-RU" sz="15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Алексеева </a:t>
            </a:r>
            <a:r>
              <a:rPr lang="ru-RU" sz="155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Мадина</a:t>
            </a:r>
            <a:r>
              <a:rPr lang="ru-RU" sz="155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Михайловна отмечает, что, подражая взрослым, </a:t>
            </a:r>
            <a:r>
              <a:rPr lang="ru-RU" sz="15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ребёнок перенимает «не </a:t>
            </a:r>
            <a:r>
              <a:rPr lang="ru-RU" sz="155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все тонкости произношения, словоупотребления, построения фраз, но также и те несовершенства и ошибки, которые встречаются в их </a:t>
            </a:r>
            <a:r>
              <a:rPr lang="ru-RU" sz="15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речи».</a:t>
            </a:r>
            <a:endParaRPr lang="ru-RU" sz="155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" lvl="0" indent="270510" algn="just"/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Именно поэтому к речи педагога дошкольного образовательного учреждения сегодня предъявляются высокие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требования</a:t>
            </a:r>
            <a:r>
              <a:rPr lang="ru-RU" dirty="0">
                <a:ea typeface="Times New Roman" panose="02020603050405020304" pitchFamily="18" charset="0"/>
              </a:rPr>
              <a:t>.</a:t>
            </a:r>
            <a:endParaRPr lang="ru-RU" sz="15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7;p15"/>
          <p:cNvSpPr txBox="1"/>
          <p:nvPr/>
        </p:nvSpPr>
        <p:spPr>
          <a:xfrm>
            <a:off x="950467" y="433022"/>
            <a:ext cx="7666037" cy="6031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3175" indent="270510" algn="just"/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Качество речевого развития дошкольника зависит от качества речи педагогов и от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речевой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среды, которую они создают в дошкольном образовательном учреждении.</a:t>
            </a:r>
            <a:endParaRPr lang="ru-RU" sz="15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" indent="270510" algn="just"/>
            <a:r>
              <a:rPr lang="ru-RU" sz="155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Среди требований к речи педагога дошкольной организации выделяют:</a:t>
            </a:r>
          </a:p>
          <a:p>
            <a:pPr marR="3175" indent="270510" algn="just"/>
            <a:r>
              <a:rPr lang="ru-RU" sz="155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Правильность</a:t>
            </a:r>
            <a:r>
              <a:rPr lang="ru-RU" sz="155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соответствие речи языковым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нормам. А именно правила литературного произношения, нормы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 и изменения слов.</a:t>
            </a:r>
          </a:p>
          <a:p>
            <a:pPr marR="3175" indent="270510" algn="just"/>
            <a:r>
              <a:rPr lang="ru-RU" sz="155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Точность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соответствие смыслового содержания речи и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информации, которая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лежит в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её основе (способствует формированию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детей навыков точности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словоупотребления).</a:t>
            </a:r>
            <a:endParaRPr lang="ru-RU" sz="15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" indent="270510" algn="just"/>
            <a:r>
              <a:rPr lang="ru-RU" sz="155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Логичность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выражение в смысловых связях компонентов речи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отношений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 частями и компонентами мысли. </a:t>
            </a:r>
            <a:endParaRPr lang="ru-RU" sz="15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" indent="270510" algn="just"/>
            <a:r>
              <a:rPr lang="ru-RU" sz="155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Чистота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отсутствие в речи элементов, чуждых литературному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языку. Недопустимо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слов-паразитов, диалектных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жаргонных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слов.</a:t>
            </a:r>
          </a:p>
          <a:p>
            <a:pPr marR="3175" indent="270510" algn="just"/>
            <a:r>
              <a:rPr lang="ru-RU" sz="155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Выразительность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особенность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речи (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интонация, темп речи, сила, высота голоса и др.)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захватывающая внимание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создающая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атмосферу эмоционального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сопереживания.</a:t>
            </a:r>
          </a:p>
          <a:p>
            <a:pPr marR="3175" indent="270510" algn="just"/>
            <a:r>
              <a:rPr lang="ru-RU" sz="155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Богатство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умение использовать все языковые единицы с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оптимального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выражения информации. </a:t>
            </a:r>
            <a:endParaRPr lang="ru-RU" sz="155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" indent="270510" algn="just"/>
            <a:r>
              <a:rPr lang="ru-RU" sz="155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Уместность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употребление в речи единиц, соответствующих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ситуации и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условиям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общения (навыков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общения, умения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пользоваться разнообразными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формулами речевого этикета, ориентироваться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ситуацию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общения, собеседника и др.).</a:t>
            </a:r>
          </a:p>
          <a:p>
            <a:pPr marR="3175" indent="270510" algn="just"/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вышеперечисленным требованиям необходимо отнести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правильное использование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педагогом невербальных средств общения, его умение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только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говорить с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ребёнком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но и слышать его.</a:t>
            </a:r>
          </a:p>
          <a:p>
            <a:pPr marR="3175" indent="270510" algn="just"/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Безусловно, знание педагогом дошкольной организации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названных требований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их соблюдение и постоянное совершенствование качеств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своей речи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залог успешности работы по речевому развитию 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дошкольного </a:t>
            </a:r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ru-RU" sz="15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44" y="5413689"/>
            <a:ext cx="2027584" cy="1139998"/>
          </a:xfrm>
          <a:prstGeom prst="rect">
            <a:avLst/>
          </a:prstGeom>
        </p:spPr>
      </p:pic>
      <p:sp>
        <p:nvSpPr>
          <p:cNvPr id="7" name="Google Shape;107;p15"/>
          <p:cNvSpPr txBox="1"/>
          <p:nvPr/>
        </p:nvSpPr>
        <p:spPr>
          <a:xfrm>
            <a:off x="980206" y="427210"/>
            <a:ext cx="7666037" cy="424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3175" indent="270510"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всём выше перечисленном следует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учитывать, что невозможно развивать речь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 включая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её 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какую-либо деятельность. Понимание речи окружающих и личная активная речь сопровождает все </a:t>
            </a:r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виды деятельности </a:t>
            </a: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 именно:</a:t>
            </a:r>
          </a:p>
          <a:p>
            <a:pPr marR="3175" indent="270510" algn="just">
              <a:lnSpc>
                <a:spcPct val="107000"/>
              </a:lnSpc>
            </a:pPr>
            <a:endParaRPr lang="ru-RU" sz="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3175" algn="just">
              <a:lnSpc>
                <a:spcPct val="107000"/>
              </a:lnSpc>
            </a:pP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285750" marR="3175" algn="just">
              <a:lnSpc>
                <a:spcPct val="107000"/>
              </a:lnSpc>
            </a:pP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285750" marR="3175" algn="just">
              <a:lnSpc>
                <a:spcPct val="107000"/>
              </a:lnSpc>
            </a:pP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285750" marR="3175" algn="just">
              <a:lnSpc>
                <a:spcPct val="107000"/>
              </a:lnSpc>
            </a:pP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Музыкальная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285750" marR="3175" algn="just">
              <a:lnSpc>
                <a:spcPct val="107000"/>
              </a:lnSpc>
            </a:pP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Восприятие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</a:t>
            </a:r>
          </a:p>
          <a:p>
            <a:pPr marL="285750" marR="3175" algn="just">
              <a:lnSpc>
                <a:spcPct val="107000"/>
              </a:lnSpc>
            </a:pP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285750" marR="3175" algn="just">
              <a:lnSpc>
                <a:spcPct val="107000"/>
              </a:lnSpc>
            </a:pP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Непосредственно-образовательная деятельность</a:t>
            </a:r>
          </a:p>
          <a:p>
            <a:pPr marL="285750" marR="3175" algn="just">
              <a:lnSpc>
                <a:spcPct val="107000"/>
              </a:lnSpc>
            </a:pP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 и педагогами ДОУ</a:t>
            </a:r>
          </a:p>
          <a:p>
            <a:pPr marL="285750" marR="3175" algn="just">
              <a:lnSpc>
                <a:spcPct val="107000"/>
              </a:lnSpc>
            </a:pPr>
            <a:endParaRPr lang="ru-RU" sz="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" indent="285750" algn="just"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Следует также отметить, что при развитии речевой активности детей дошкольного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возраста важны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только выбираемые воспитателем виды детской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"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но и умение педагога организовать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работу </a:t>
            </a:r>
          </a:p>
          <a:p>
            <a:pPr marR="3175"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детьми. Создание благоприятной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комфортной обстановки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"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группе отлично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протеканию процессов,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" algn="just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направленных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развитие речи дошкольника. </a:t>
            </a:r>
          </a:p>
          <a:p>
            <a:pPr marR="3175" indent="270510" algn="just">
              <a:lnSpc>
                <a:spcPct val="107000"/>
              </a:lnSpc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75" y="3469265"/>
            <a:ext cx="3008768" cy="31259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6"/>
          <a:stretch/>
        </p:blipFill>
        <p:spPr>
          <a:xfrm>
            <a:off x="437322" y="5983688"/>
            <a:ext cx="8396577" cy="569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/>
          <a:stretch/>
        </p:blipFill>
        <p:spPr>
          <a:xfrm flipH="1">
            <a:off x="1115755" y="4611757"/>
            <a:ext cx="2860489" cy="1820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7" b="24583"/>
          <a:stretch/>
        </p:blipFill>
        <p:spPr>
          <a:xfrm flipH="1">
            <a:off x="6500659" y="3407134"/>
            <a:ext cx="2327520" cy="581880"/>
          </a:xfrm>
          <a:prstGeom prst="rect">
            <a:avLst/>
          </a:prstGeom>
        </p:spPr>
      </p:pic>
      <p:sp>
        <p:nvSpPr>
          <p:cNvPr id="135" name="Google Shape;135;p19"/>
          <p:cNvSpPr txBox="1"/>
          <p:nvPr/>
        </p:nvSpPr>
        <p:spPr>
          <a:xfrm>
            <a:off x="1325974" y="497598"/>
            <a:ext cx="685241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008000"/>
              </a:buClr>
              <a:buSzPts val="2400"/>
            </a:pPr>
            <a:r>
              <a:rPr lang="ru-RU" sz="2400" b="1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Традиционные м</a:t>
            </a:r>
            <a:r>
              <a:rPr lang="en-US" sz="2400" b="1" i="0" u="none" dirty="0" err="1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етоды</a:t>
            </a:r>
            <a:r>
              <a:rPr lang="en-US" sz="2400" b="1" i="0" u="none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1" i="0" u="none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повышения</a:t>
            </a:r>
            <a:r>
              <a:rPr lang="en-US" sz="2400" b="1" i="0" u="none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речевой</a:t>
            </a:r>
            <a:r>
              <a:rPr lang="en-US" sz="2400" b="1" i="0" u="none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1" i="0" u="none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активности</a:t>
            </a:r>
            <a:r>
              <a:rPr lang="en-US" sz="2400" b="1" i="0" u="none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ru-RU" sz="2400" b="1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2400" b="1" i="0" u="none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>
              <a:solidFill>
                <a:srgbClr val="008000"/>
              </a:solidFill>
            </a:endParaRPr>
          </a:p>
        </p:txBody>
      </p:sp>
      <p:sp>
        <p:nvSpPr>
          <p:cNvPr id="5" name="Google Shape;107;p15"/>
          <p:cNvSpPr txBox="1"/>
          <p:nvPr/>
        </p:nvSpPr>
        <p:spPr>
          <a:xfrm>
            <a:off x="919160" y="1360320"/>
            <a:ext cx="7666037" cy="5041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>
              <a:buClr>
                <a:srgbClr val="003F2C"/>
              </a:buClr>
              <a:buSzPts val="2000"/>
            </a:pPr>
            <a:r>
              <a:rPr lang="ru-RU" sz="1600" b="1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Наглядные методы</a:t>
            </a:r>
            <a:r>
              <a:rPr lang="ru-RU" sz="1600" b="1" dirty="0">
                <a:solidFill>
                  <a:srgbClr val="003F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-RU" sz="1600" dirty="0">
                <a:solidFill>
                  <a:srgbClr val="003F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lang="ru-RU" sz="1600" dirty="0" smtClean="0">
              <a:solidFill>
                <a:srgbClr val="003F2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наблюдение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живыми объектами – кошкой, собакой, птицей и т.д.; </a:t>
            </a:r>
            <a:endParaRPr lang="ru-RU" sz="155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наблюдения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природе; </a:t>
            </a:r>
            <a:endParaRPr lang="ru-RU" sz="155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экскурсии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участок старшей группы, на огород, спортивную площадку дошкольного учреждения и т.д.; </a:t>
            </a:r>
            <a:endParaRPr lang="ru-RU" sz="155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рассматривание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игрушек, 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предметов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картин; </a:t>
            </a: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изобразительная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наглядность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228600" lvl="0" algn="just">
              <a:buClr>
                <a:srgbClr val="003F2C"/>
              </a:buClr>
              <a:buSzPts val="2000"/>
            </a:pPr>
            <a:endParaRPr lang="ru-RU" sz="800" dirty="0">
              <a:solidFill>
                <a:srgbClr val="003F2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algn="just">
              <a:buClr>
                <a:srgbClr val="003F2C"/>
              </a:buClr>
              <a:buSzPts val="2000"/>
            </a:pPr>
            <a:r>
              <a:rPr lang="ru-RU" sz="1600" b="1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Практические методы</a:t>
            </a:r>
            <a:r>
              <a:rPr lang="ru-RU" sz="1600" b="1" dirty="0">
                <a:solidFill>
                  <a:srgbClr val="003F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-RU" sz="1600" dirty="0">
                <a:solidFill>
                  <a:srgbClr val="003F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lang="ru-RU" sz="1600" dirty="0" smtClean="0">
              <a:solidFill>
                <a:srgbClr val="003F2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дидактические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 и упражнения; </a:t>
            </a:r>
            <a:endParaRPr lang="ru-RU" sz="155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пальчиковые игры с использованием предметов и без них; </a:t>
            </a: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хороводные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игры; </a:t>
            </a:r>
            <a:endParaRPr lang="ru-RU" sz="155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игры–драматизации и игры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сюрпризы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инсценировки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endParaRPr lang="ru-RU" sz="155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правилами.</a:t>
            </a:r>
            <a:endParaRPr lang="ru-RU" sz="1550" dirty="0">
              <a:solidFill>
                <a:schemeClr val="tx1"/>
              </a:solidFill>
            </a:endParaRPr>
          </a:p>
          <a:p>
            <a:pPr marL="228600" lvl="0" algn="just">
              <a:buClr>
                <a:schemeClr val="dk1"/>
              </a:buClr>
              <a:buSzPts val="2000"/>
            </a:pPr>
            <a:endParaRPr lang="ru-RU" sz="800" dirty="0">
              <a:solidFill>
                <a:srgbClr val="003F2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algn="just">
              <a:buClr>
                <a:srgbClr val="003F2C"/>
              </a:buClr>
              <a:buSzPts val="2000"/>
            </a:pPr>
            <a:r>
              <a:rPr lang="ru-RU" sz="1600" b="1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Словесные методы</a:t>
            </a:r>
            <a:r>
              <a:rPr lang="ru-RU" sz="1600" dirty="0">
                <a:solidFill>
                  <a:srgbClr val="003F2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lang="ru-RU" sz="1600" dirty="0" smtClean="0">
              <a:solidFill>
                <a:srgbClr val="003F2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чтение </a:t>
            </a:r>
            <a:r>
              <a:rPr lang="ru-RU" sz="155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потешек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прибауток, стихов, сказок с </a:t>
            </a:r>
            <a:r>
              <a:rPr lang="ru-RU" sz="1550" dirty="0" smtClean="0">
                <a:solidFill>
                  <a:schemeClr val="tx1"/>
                </a:solidFill>
                <a:ea typeface="Times New Roman"/>
              </a:rPr>
              <a:t> 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использованием наглядности рассказывание рассказов,</a:t>
            </a:r>
            <a:r>
              <a:rPr lang="ru-RU" sz="1550" dirty="0" smtClean="0">
                <a:solidFill>
                  <a:schemeClr val="tx1"/>
                </a:solidFill>
                <a:ea typeface="Times New Roman"/>
              </a:rPr>
              <a:t> 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заучивание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стихотворений 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использованием наглядности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lang="ru-RU" sz="155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Речевые игры и упражнения (речевой образец, вопрос, повторное проговаривание и т.д.)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6" b="12278"/>
          <a:stretch/>
        </p:blipFill>
        <p:spPr>
          <a:xfrm>
            <a:off x="6449483" y="3323290"/>
            <a:ext cx="2313829" cy="19599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7" b="24583"/>
          <a:stretch/>
        </p:blipFill>
        <p:spPr>
          <a:xfrm>
            <a:off x="3528724" y="4091482"/>
            <a:ext cx="4357314" cy="1089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;p19"/>
          <p:cNvSpPr txBox="1"/>
          <p:nvPr/>
        </p:nvSpPr>
        <p:spPr>
          <a:xfrm>
            <a:off x="1325973" y="505549"/>
            <a:ext cx="685241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008000"/>
              </a:buClr>
              <a:buSzPts val="2400"/>
            </a:pPr>
            <a:r>
              <a:rPr lang="ru-RU" sz="2400" b="1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Инновационные м</a:t>
            </a:r>
            <a:r>
              <a:rPr lang="en-US" sz="2400" b="1" i="0" u="none" dirty="0" err="1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етоды</a:t>
            </a:r>
            <a:r>
              <a:rPr lang="en-US" sz="2400" b="1" i="0" u="none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1" i="0" u="none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повышения</a:t>
            </a:r>
            <a:r>
              <a:rPr lang="en-US" sz="2400" b="1" i="0" u="none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речевой</a:t>
            </a:r>
            <a:r>
              <a:rPr lang="en-US" sz="2400" b="1" i="0" u="none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1" i="0" u="none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активности</a:t>
            </a:r>
            <a:r>
              <a:rPr lang="en-US" sz="2400" b="1" i="0" u="none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ru-RU" sz="2400" b="1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2400" b="1" i="0" u="none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>
              <a:solidFill>
                <a:srgbClr val="008000"/>
              </a:solidFill>
            </a:endParaRPr>
          </a:p>
        </p:txBody>
      </p:sp>
      <p:sp>
        <p:nvSpPr>
          <p:cNvPr id="4" name="Google Shape;107;p15"/>
          <p:cNvSpPr txBox="1"/>
          <p:nvPr/>
        </p:nvSpPr>
        <p:spPr>
          <a:xfrm>
            <a:off x="919160" y="1455089"/>
            <a:ext cx="7666037" cy="292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Здоровьесберегающие технологии – использование Су </a:t>
            </a:r>
            <a:r>
              <a:rPr lang="ru-RU" sz="155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Джок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55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пескотерапия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55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психогимнастика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ТРИЗ (развитие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творческого потенциала Т 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теория,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 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решения,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– 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изобразительных,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 – 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задач)</a:t>
            </a: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Интерактивные методы обучения, использование ИТК технологий</a:t>
            </a: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Мнемотехника</a:t>
            </a: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Проектирование – это </a:t>
            </a:r>
            <a:r>
              <a:rPr lang="ru-RU" sz="155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«пять П»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Проблема, Проектирование (планирование), 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Поиск информации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Продукт, Презентация (защита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</a:t>
            </a:r>
            <a:endParaRPr lang="ru-RU" sz="155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едагогическая арт-терапия (</a:t>
            </a:r>
            <a:r>
              <a:rPr lang="ru-RU" sz="155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изотерапия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55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цветотерапия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фототерапия, </a:t>
            </a:r>
            <a:r>
              <a:rPr lang="ru-RU" sz="155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игротерапия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музыкотерапия, </a:t>
            </a:r>
            <a:r>
              <a:rPr lang="ru-RU" sz="155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вокалотерапия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55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сказкотерапия</a:t>
            </a: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Моделирование 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составлении рассказов</a:t>
            </a:r>
            <a:endParaRPr lang="ru-RU" sz="155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0" indent="-285750" algn="just">
              <a:buClr>
                <a:srgbClr val="003F2C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55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Синквейн</a:t>
            </a:r>
            <a:r>
              <a:rPr lang="ru-RU" sz="155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это метод наглядного моделирования</a:t>
            </a:r>
            <a:endParaRPr lang="ru-RU" sz="155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3" r="36979"/>
          <a:stretch/>
        </p:blipFill>
        <p:spPr>
          <a:xfrm flipH="1">
            <a:off x="6486525" y="3629026"/>
            <a:ext cx="2098672" cy="2800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1" b="35083"/>
          <a:stretch/>
        </p:blipFill>
        <p:spPr>
          <a:xfrm flipH="1">
            <a:off x="1733550" y="4381501"/>
            <a:ext cx="1296814" cy="2047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9399" y="4791075"/>
            <a:ext cx="3804439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7;p15"/>
          <p:cNvSpPr txBox="1"/>
          <p:nvPr/>
        </p:nvSpPr>
        <p:spPr>
          <a:xfrm>
            <a:off x="950467" y="433022"/>
            <a:ext cx="7666037" cy="4808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3175" lvl="0" indent="270510" algn="just"/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Исходя из выше сказанного, можно с уверенностью утверждать, что активизация речи детей осуществляется в разных видах деятельности. 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Важно помнить, что для этого необходимо направлять процесс обогащения и активизации словаря детей, используя разные методы и приёмы работы с учётом психологических особенностей каждого ребёнка и особенностей каждого вида деятельности.</a:t>
            </a:r>
            <a:endParaRPr lang="ru-RU" sz="15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175" lvl="0" indent="270510" algn="just"/>
            <a:r>
              <a:rPr lang="ru-RU" sz="15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Систематическое использование традиционных и инновационных методов, постоянная работа по повышению речевой активности детей дошкольного возраста может дать положительный результат. В результате у детей пополнится активный словарный запас, речь станет более чистой, грамматически правильной, выразительной. Воспитанники будут более уверенными и самостоятельными. Они научатся находить способы решения поставленных задач, обосновывать своё мнение, используя распространённые предложения, многие будут замечать ошибки сверстников и исправлять их. Дети смогут проявлять инициативу в общении, делиться впечатлениями со сверстниками, с интересом относиться к аргументации, доказательству и широко ими пользоваться.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39" y="3909907"/>
            <a:ext cx="4721145" cy="2283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04" y="433022"/>
            <a:ext cx="6103580" cy="6103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7" y="4336610"/>
            <a:ext cx="6138249" cy="2199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0"/>
          <a:stretch/>
        </p:blipFill>
        <p:spPr>
          <a:xfrm flipH="1">
            <a:off x="2702696" y="5051834"/>
            <a:ext cx="6138249" cy="14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4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785</Words>
  <Application>Microsoft Office PowerPoint</Application>
  <PresentationFormat>Экран (4:3)</PresentationFormat>
  <Paragraphs>66</Paragraphs>
  <Slides>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Corsiva</vt:lpstr>
      <vt:lpstr>Times New Roman</vt:lpstr>
      <vt:lpstr>Тема Office</vt:lpstr>
      <vt:lpstr>1_Тема Office</vt:lpstr>
      <vt:lpstr>Консультация для педагогов на тему: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Консультация для педагогов на тему:</dc:title>
  <cp:lastModifiedBy>RePack by Diakov</cp:lastModifiedBy>
  <cp:revision>36</cp:revision>
  <dcterms:modified xsi:type="dcterms:W3CDTF">2024-03-31T06:58:55Z</dcterms:modified>
</cp:coreProperties>
</file>